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17" r:id="rId5"/>
    <p:sldId id="329" r:id="rId6"/>
    <p:sldId id="308" r:id="rId7"/>
    <p:sldId id="318" r:id="rId8"/>
    <p:sldId id="278" r:id="rId9"/>
    <p:sldId id="309" r:id="rId10"/>
    <p:sldId id="263" r:id="rId11"/>
    <p:sldId id="310" r:id="rId12"/>
    <p:sldId id="312" r:id="rId13"/>
    <p:sldId id="319" r:id="rId14"/>
    <p:sldId id="320" r:id="rId15"/>
    <p:sldId id="311" r:id="rId16"/>
    <p:sldId id="321" r:id="rId17"/>
    <p:sldId id="322" r:id="rId18"/>
    <p:sldId id="323" r:id="rId19"/>
    <p:sldId id="314" r:id="rId20"/>
    <p:sldId id="324" r:id="rId21"/>
    <p:sldId id="325" r:id="rId22"/>
    <p:sldId id="326" r:id="rId23"/>
    <p:sldId id="327" r:id="rId24"/>
    <p:sldId id="328" r:id="rId25"/>
    <p:sldId id="30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3C5BA4C6-8E62-47CD-A109-9FF68ACF0B4D}">
          <p14:sldIdLst/>
        </p14:section>
        <p14:section name="a" id="{5E6FF42F-19BA-4167-96BB-CEB48FF8E029}">
          <p14:sldIdLst>
            <p14:sldId id="317"/>
            <p14:sldId id="329"/>
            <p14:sldId id="308"/>
            <p14:sldId id="318"/>
            <p14:sldId id="278"/>
            <p14:sldId id="309"/>
            <p14:sldId id="263"/>
            <p14:sldId id="310"/>
            <p14:sldId id="312"/>
            <p14:sldId id="319"/>
            <p14:sldId id="320"/>
            <p14:sldId id="311"/>
            <p14:sldId id="321"/>
            <p14:sldId id="322"/>
            <p14:sldId id="323"/>
            <p14:sldId id="314"/>
            <p14:sldId id="324"/>
            <p14:sldId id="325"/>
            <p14:sldId id="326"/>
            <p14:sldId id="327"/>
            <p14:sldId id="328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405" autoAdjust="0"/>
  </p:normalViewPr>
  <p:slideViewPr>
    <p:cSldViewPr snapToGrid="0">
      <p:cViewPr>
        <p:scale>
          <a:sx n="58" d="100"/>
          <a:sy n="58" d="100"/>
        </p:scale>
        <p:origin x="988" y="68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12/9/2025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12/9/2025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133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281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2499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0893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9986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anchor="ctr" anchorCtr="0"/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>
            <a:normAutofit/>
          </a:bodyPr>
          <a:lstStyle>
            <a:lvl1pPr marL="228600" indent="-228600">
              <a:buFont typeface="+mj-lt"/>
              <a:buAutoNum type="arabicPeriod"/>
              <a:defRPr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76" y="1015816"/>
            <a:ext cx="10360152" cy="914400"/>
          </a:xfrm>
        </p:spPr>
        <p:txBody>
          <a:bodyPr anchor="ctr"/>
          <a:lstStyle/>
          <a:p>
            <a:r>
              <a:rPr lang="en-US" sz="4400" dirty="0"/>
              <a:t>Real-Time Traffic Analytics </a:t>
            </a:r>
            <a:r>
              <a:rPr lang="en-US" sz="1800" dirty="0"/>
              <a:t>(Graduation project</a:t>
            </a:r>
            <a:r>
              <a:rPr lang="ar-EG" sz="1800" dirty="0"/>
              <a:t>(  </a:t>
            </a:r>
            <a:endParaRPr lang="en-US" sz="1800" dirty="0"/>
          </a:p>
        </p:txBody>
      </p:sp>
      <p:pic>
        <p:nvPicPr>
          <p:cNvPr id="5" name="Content Placeholder 4" descr="A keyboard keys with writing&#10;&#10;AI-generated content may be incorrect.">
            <a:extLst>
              <a:ext uri="{FF2B5EF4-FFF2-40B4-BE49-F238E27FC236}">
                <a16:creationId xmlns:a16="http://schemas.microsoft.com/office/drawing/2014/main" id="{FFC954D0-6054-EE1C-3F47-79A87F33215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509846" y="2352016"/>
            <a:ext cx="8817429" cy="3167742"/>
          </a:xfrm>
          <a:prstGeom prst="rect">
            <a:avLst/>
          </a:prstGeom>
        </p:spPr>
      </p:pic>
      <p:pic>
        <p:nvPicPr>
          <p:cNvPr id="8" name="Content Placeholder 7" descr="A logo of a globe with a graduation cap&#10;&#10;AI-generated content may be incorrect.">
            <a:extLst>
              <a:ext uri="{FF2B5EF4-FFF2-40B4-BE49-F238E27FC236}">
                <a16:creationId xmlns:a16="http://schemas.microsoft.com/office/drawing/2014/main" id="{AD2DF276-00B2-98D8-0962-49EACE4DFB3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10327275" y="-29439"/>
            <a:ext cx="1486107" cy="1467055"/>
          </a:xfr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197FF15-2BCE-259F-68A4-A14DCC521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61" y="101416"/>
            <a:ext cx="1624156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AEBA-9418-CF99-D495-05FDDCA8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(DFD Level 0 / Level 1)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44101-E671-DEAC-49C5-8C7A369751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8" y="2039111"/>
            <a:ext cx="6233021" cy="3665403"/>
          </a:xfrm>
        </p:spPr>
        <p:txBody>
          <a:bodyPr>
            <a:normAutofit fontScale="92500"/>
          </a:bodyPr>
          <a:lstStyle/>
          <a:p>
            <a:pPr marL="342900" indent="-342900">
              <a:buFontTx/>
              <a:buChar char="-"/>
            </a:pPr>
            <a:r>
              <a:rPr lang="en-US" sz="2600" b="1" dirty="0"/>
              <a:t>Level 0:</a:t>
            </a:r>
            <a:endParaRPr lang="ar-EG" sz="2600" b="1" dirty="0"/>
          </a:p>
          <a:p>
            <a:pPr marL="342900" indent="-342900">
              <a:buFontTx/>
              <a:buChar char="-"/>
            </a:pPr>
            <a:r>
              <a:rPr lang="en-US" sz="2400" b="1" dirty="0"/>
              <a:t>Real-time data flows </a:t>
            </a:r>
            <a:endParaRPr lang="ar-EG" sz="2400" b="1" dirty="0"/>
          </a:p>
          <a:p>
            <a:pPr marL="342900" indent="-342900">
              <a:buFontTx/>
              <a:buChar char="-"/>
            </a:pPr>
            <a:r>
              <a:rPr lang="en-US" sz="2400" b="1" dirty="0"/>
              <a:t>from APIs → Python → Azure Stream Analytics → Azure SQL Database → Power BI Dashboard.</a:t>
            </a:r>
            <a:endParaRPr lang="ar-EG" sz="2400" b="1" dirty="0"/>
          </a:p>
          <a:p>
            <a:pPr marL="342900" indent="-342900">
              <a:buFontTx/>
              <a:buChar char="-"/>
            </a:pPr>
            <a:endParaRPr lang="ar-EG" sz="2400" b="1" dirty="0"/>
          </a:p>
          <a:p>
            <a:pPr marL="342900" indent="-342900">
              <a:buFontTx/>
              <a:buChar char="-"/>
            </a:pPr>
            <a:r>
              <a:rPr lang="en-US" sz="2600" b="1" dirty="0"/>
              <a:t>Level 1:</a:t>
            </a:r>
            <a:endParaRPr lang="ar-EG" sz="2600" b="1" dirty="0"/>
          </a:p>
          <a:p>
            <a:pPr marL="342900" indent="-342900">
              <a:buFontTx/>
              <a:buChar char="-"/>
            </a:pPr>
            <a:r>
              <a:rPr lang="en-US" sz="2400" b="1" dirty="0"/>
              <a:t>Azure Stream Analytics filters, aggregates, and analyzes traffic data to detect congestion and incidents before storing it in Azure SQL Database.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A121-39EE-9829-EB6C-7A10756D65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6" name="Picture 15" descr="A screenshot of a phone&#10;&#10;AI-generated content may be incorrect.">
            <a:extLst>
              <a:ext uri="{FF2B5EF4-FFF2-40B4-BE49-F238E27FC236}">
                <a16:creationId xmlns:a16="http://schemas.microsoft.com/office/drawing/2014/main" id="{FA4D374C-ED68-A0CE-FD17-32F8668E2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7552" y="660679"/>
            <a:ext cx="4572000" cy="553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469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0FEC7-974A-1DBA-DFF8-D13926F47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548" y="4692716"/>
            <a:ext cx="7534656" cy="914400"/>
          </a:xfrm>
        </p:spPr>
        <p:txBody>
          <a:bodyPr/>
          <a:lstStyle/>
          <a:p>
            <a:r>
              <a:rPr lang="en-US" sz="9600" dirty="0"/>
              <a:t>APIs Used</a:t>
            </a:r>
            <a:br>
              <a:rPr lang="en-US" sz="9600" dirty="0"/>
            </a:br>
            <a:endParaRPr lang="en-US" sz="9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28EF1-944C-15BD-00AC-B00CB330268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ar-EG" dirty="0"/>
              <a:t>.</a:t>
            </a: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13048DB-C52E-977D-6387-7D2F48C7699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4830" r="24830"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1A7E1B-5DC0-6C85-C9D3-3D68B85B3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2089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730" y="377505"/>
            <a:ext cx="5946270" cy="5029200"/>
          </a:xfrm>
        </p:spPr>
        <p:txBody>
          <a:bodyPr/>
          <a:lstStyle/>
          <a:p>
            <a:r>
              <a:rPr lang="en-GB" sz="3200" b="1" dirty="0"/>
              <a:t>External APIs</a:t>
            </a:r>
            <a:br>
              <a:rPr lang="en-GB" sz="2800" b="1" dirty="0"/>
            </a:br>
            <a:br>
              <a:rPr lang="ar-EG" sz="2800" b="1" dirty="0"/>
            </a:br>
            <a:r>
              <a:rPr lang="en-GB" sz="2800" b="1" dirty="0"/>
              <a:t>TomTom APIs:</a:t>
            </a:r>
            <a:r>
              <a:rPr lang="en-GB" sz="2800" dirty="0"/>
              <a:t> Geocoding, Traffic Flow, and Live Traffic Incidents</a:t>
            </a:r>
            <a:br>
              <a:rPr lang="en-GB" sz="2800" dirty="0"/>
            </a:br>
            <a:br>
              <a:rPr lang="ar-EG" sz="2800" dirty="0"/>
            </a:br>
            <a:r>
              <a:rPr lang="en-GB" sz="2800" b="1" dirty="0"/>
              <a:t>OpenWeather API:</a:t>
            </a:r>
            <a:r>
              <a:rPr lang="en-GB" sz="2800" dirty="0"/>
              <a:t> Real-time Weather Data (Temperature, Humidity, Wind)</a:t>
            </a:r>
            <a:br>
              <a:rPr lang="en-GB" sz="2800" dirty="0"/>
            </a:br>
            <a:endParaRPr lang="en-US" sz="28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F2BA06-39BD-0413-D150-70F75EA6CC3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 flipV="1">
            <a:off x="581786" y="6874328"/>
            <a:ext cx="2703513" cy="342900"/>
          </a:xfrm>
        </p:spPr>
        <p:txBody>
          <a:bodyPr>
            <a:normAutofit fontScale="77500" lnSpcReduction="20000"/>
          </a:bodyPr>
          <a:lstStyle/>
          <a:p>
            <a:r>
              <a:rPr lang="ar-EG" dirty="0"/>
              <a:t>.</a:t>
            </a:r>
            <a:endParaRPr lang="en-US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7798761A-B671-4825-623F-F4726F2BDF2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 flipV="1">
            <a:off x="5654675" y="5943599"/>
            <a:ext cx="6537325" cy="2024743"/>
          </a:xfrm>
        </p:spPr>
        <p:txBody>
          <a:bodyPr/>
          <a:lstStyle/>
          <a:p>
            <a:r>
              <a:rPr lang="ar-EG" dirty="0"/>
              <a:t>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12FDC-7484-2B3B-E496-144348256B8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30013" y="5880100"/>
            <a:ext cx="661987" cy="895350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 descr="A black background with text and symbols&#10;&#10;AI-generated content may be incorrect.">
            <a:extLst>
              <a:ext uri="{FF2B5EF4-FFF2-40B4-BE49-F238E27FC236}">
                <a16:creationId xmlns:a16="http://schemas.microsoft.com/office/drawing/2014/main" id="{57591163-3E70-BBE2-43B7-584CB53D8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580" y="0"/>
            <a:ext cx="5539530" cy="553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48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4C29B-7739-4245-3394-D616794DC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dirty="0">
                <a:latin typeface="Arial Black" panose="020B0A04020102020204" pitchFamily="34" charset="0"/>
              </a:rPr>
              <a:t>Technologies Used</a:t>
            </a:r>
            <a:br>
              <a:rPr lang="en-US" sz="4800" b="1" dirty="0">
                <a:latin typeface="Arial Black" panose="020B0A04020102020204" pitchFamily="34" charset="0"/>
              </a:rPr>
            </a:br>
            <a:endParaRPr lang="en-US" sz="4800" b="1" dirty="0">
              <a:latin typeface="Arial Black" panose="020B0A040201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5D06A0-B636-ADA0-355B-BC30FC4D9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69112" y="914400"/>
            <a:ext cx="5067073" cy="5159829"/>
          </a:xfrm>
        </p:spPr>
      </p:pic>
    </p:spTree>
    <p:extLst>
      <p:ext uri="{BB962C8B-B14F-4D97-AF65-F5344CB8AC3E}">
        <p14:creationId xmlns:p14="http://schemas.microsoft.com/office/powerpoint/2010/main" val="378515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DB2E9B-7629-03F8-76FE-219F7EA91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973" y="780176"/>
            <a:ext cx="6164384" cy="5184396"/>
          </a:xfrm>
        </p:spPr>
        <p:txBody>
          <a:bodyPr/>
          <a:lstStyle/>
          <a:p>
            <a:pPr algn="l"/>
            <a:r>
              <a:rPr lang="en-US" sz="2800" dirty="0"/>
              <a:t>- Python:</a:t>
            </a:r>
            <a:br>
              <a:rPr lang="ar-EG" sz="2400" dirty="0"/>
            </a:br>
            <a:r>
              <a:rPr lang="en-US" sz="2400" dirty="0"/>
              <a:t> For API integration and data processing</a:t>
            </a:r>
            <a:br>
              <a:rPr lang="en-US" sz="3600" dirty="0"/>
            </a:br>
            <a:br>
              <a:rPr lang="ar-EG" sz="3600" dirty="0"/>
            </a:br>
            <a:r>
              <a:rPr lang="en-US" sz="2800" dirty="0"/>
              <a:t>- Azure Event Hub:</a:t>
            </a:r>
            <a:br>
              <a:rPr lang="ar-EG" sz="2800" dirty="0"/>
            </a:br>
            <a:r>
              <a:rPr lang="en-US" sz="2800" dirty="0"/>
              <a:t> </a:t>
            </a:r>
            <a:r>
              <a:rPr lang="en-US" sz="2400" dirty="0"/>
              <a:t>For real-time data ingestion</a:t>
            </a:r>
            <a:br>
              <a:rPr lang="en-US" sz="3600" dirty="0"/>
            </a:br>
            <a:br>
              <a:rPr lang="ar-EG" sz="3600" dirty="0"/>
            </a:br>
            <a:r>
              <a:rPr lang="en-US" sz="2800" dirty="0"/>
              <a:t>- Azure Stream Analytics:</a:t>
            </a:r>
            <a:br>
              <a:rPr lang="ar-EG" sz="2800" dirty="0"/>
            </a:br>
            <a:r>
              <a:rPr lang="en-US" sz="2800" dirty="0"/>
              <a:t> </a:t>
            </a:r>
            <a:r>
              <a:rPr lang="en-US" sz="2400" dirty="0"/>
              <a:t>For real-time data analysis</a:t>
            </a:r>
            <a:br>
              <a:rPr lang="en-US" sz="3600" dirty="0"/>
            </a:br>
            <a:br>
              <a:rPr lang="ar-EG" sz="3600" dirty="0"/>
            </a:br>
            <a:r>
              <a:rPr lang="en-US" sz="2800" dirty="0"/>
              <a:t>- Azure SQL Database: </a:t>
            </a:r>
            <a:br>
              <a:rPr lang="ar-EG" sz="2800" dirty="0"/>
            </a:br>
            <a:r>
              <a:rPr lang="en-US" sz="2400" dirty="0"/>
              <a:t>For data storage</a:t>
            </a:r>
            <a:br>
              <a:rPr lang="en-US" sz="3600" dirty="0"/>
            </a:br>
            <a:br>
              <a:rPr lang="ar-EG" sz="3600" dirty="0"/>
            </a:br>
            <a:r>
              <a:rPr lang="en-US" sz="2800" dirty="0"/>
              <a:t>- Power BI: </a:t>
            </a:r>
            <a:br>
              <a:rPr lang="ar-EG" sz="2800" dirty="0"/>
            </a:br>
            <a:r>
              <a:rPr lang="en-US" sz="2400" dirty="0"/>
              <a:t>For dashboard visualization and alerts</a:t>
            </a:r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725DE249-83C9-0972-684D-AAA1329F988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" name="AutoShape 4" descr="Generated image">
            <a:extLst>
              <a:ext uri="{FF2B5EF4-FFF2-40B4-BE49-F238E27FC236}">
                <a16:creationId xmlns:a16="http://schemas.microsoft.com/office/drawing/2014/main" id="{CFED5A0D-40B6-4DDB-CF59-0F4956F742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830811" y="1566644"/>
            <a:ext cx="1336646" cy="201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6" descr="Generated image">
            <a:extLst>
              <a:ext uri="{FF2B5EF4-FFF2-40B4-BE49-F238E27FC236}">
                <a16:creationId xmlns:a16="http://schemas.microsoft.com/office/drawing/2014/main" id="{5EC4D495-A284-508B-7FE9-0AAD139E4F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768874-5A57-BD84-105B-4E3000DAB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5984" y="186305"/>
            <a:ext cx="4572000" cy="637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2054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7121D3-174E-BC3D-7DFA-C250CAAC7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467" y="914400"/>
            <a:ext cx="4190999" cy="5029200"/>
          </a:xfrm>
        </p:spPr>
        <p:txBody>
          <a:bodyPr/>
          <a:lstStyle/>
          <a:p>
            <a:r>
              <a:rPr lang="en-US" sz="6000" b="1" dirty="0"/>
              <a:t>Stream Analytics Logic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C5C01F-6D0F-BBA3-F6EB-F8EB8D6EE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0823" y="977766"/>
            <a:ext cx="7053943" cy="5381959"/>
          </a:xfrm>
        </p:spPr>
        <p:txBody>
          <a:bodyPr>
            <a:noAutofit/>
          </a:bodyPr>
          <a:lstStyle/>
          <a:p>
            <a:pPr marL="571500" indent="-571500" algn="l">
              <a:buFontTx/>
              <a:buChar char="-"/>
            </a:pPr>
            <a:r>
              <a:rPr lang="en-US" sz="2800" dirty="0"/>
              <a:t>Calculate average traffic speed in real-time</a:t>
            </a:r>
            <a:endParaRPr lang="ar-EG" sz="2800" dirty="0"/>
          </a:p>
          <a:p>
            <a:pPr marL="571500" indent="-571500" algn="l">
              <a:buFontTx/>
              <a:buChar char="-"/>
            </a:pPr>
            <a:endParaRPr lang="en-US" sz="2800" dirty="0"/>
          </a:p>
          <a:p>
            <a:pPr marL="571500" indent="-571500" algn="l">
              <a:buFontTx/>
              <a:buChar char="-"/>
            </a:pPr>
            <a:r>
              <a:rPr lang="en-US" sz="2800" dirty="0"/>
              <a:t>Detect congestion patterns</a:t>
            </a:r>
            <a:endParaRPr lang="ar-EG" sz="2800" dirty="0"/>
          </a:p>
          <a:p>
            <a:pPr marL="571500" indent="-571500" algn="l">
              <a:buFontTx/>
              <a:buChar char="-"/>
            </a:pPr>
            <a:endParaRPr lang="en-US" sz="2800" dirty="0"/>
          </a:p>
          <a:p>
            <a:pPr algn="l"/>
            <a:r>
              <a:rPr lang="en-US" sz="2800" dirty="0"/>
              <a:t>- Generate alerts for incidents and anomalies</a:t>
            </a:r>
          </a:p>
          <a:p>
            <a:pPr algn="l"/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275625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B33A77B-664F-FFD3-D61A-0D344C269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08214"/>
            <a:ext cx="10360152" cy="1077686"/>
          </a:xfrm>
        </p:spPr>
        <p:txBody>
          <a:bodyPr/>
          <a:lstStyle/>
          <a:p>
            <a:r>
              <a:rPr lang="en-US" sz="4800" dirty="0"/>
              <a:t>Database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B0F3C-5228-C9FB-1212-1D4894C80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10025744" cy="3840480"/>
          </a:xfrm>
        </p:spPr>
        <p:txBody>
          <a:bodyPr>
            <a:noAutofit/>
          </a:bodyPr>
          <a:lstStyle/>
          <a:p>
            <a:r>
              <a:rPr lang="en-US" sz="3200" b="1" dirty="0"/>
              <a:t>- Main Tables:</a:t>
            </a:r>
          </a:p>
          <a:p>
            <a:r>
              <a:rPr lang="en-US" sz="3200" b="1" dirty="0"/>
              <a:t>  • Region: Stores area information</a:t>
            </a:r>
          </a:p>
          <a:p>
            <a:r>
              <a:rPr lang="en-US" sz="3200" b="1" dirty="0"/>
              <a:t>  • </a:t>
            </a:r>
            <a:r>
              <a:rPr lang="en-US" sz="3200" b="1" dirty="0" err="1"/>
              <a:t>TrafficRecord</a:t>
            </a:r>
            <a:r>
              <a:rPr lang="en-US" sz="3200" b="1" dirty="0"/>
              <a:t>: Stores traffic data (speed, congestion, timestamp)</a:t>
            </a:r>
          </a:p>
          <a:p>
            <a:r>
              <a:rPr lang="en-US" sz="3200" b="1" dirty="0"/>
              <a:t>  • Alert: Stores system-generated alerts</a:t>
            </a:r>
          </a:p>
          <a:p>
            <a:r>
              <a:rPr lang="en-US" sz="3200" b="1" dirty="0"/>
              <a:t>- Relationships:</a:t>
            </a:r>
          </a:p>
          <a:p>
            <a:r>
              <a:rPr lang="en-US" sz="3200" b="1" dirty="0"/>
              <a:t>  • Each Region → multiple </a:t>
            </a:r>
            <a:r>
              <a:rPr lang="en-US" sz="3200" b="1" dirty="0" err="1"/>
              <a:t>TrafficRecords</a:t>
            </a:r>
            <a:endParaRPr lang="en-US" sz="3200" b="1" dirty="0"/>
          </a:p>
          <a:p>
            <a:r>
              <a:rPr lang="en-US" sz="3200" b="1" dirty="0"/>
              <a:t>  • Each </a:t>
            </a:r>
            <a:r>
              <a:rPr lang="en-US" sz="3200" b="1" dirty="0" err="1"/>
              <a:t>TrafficRecord</a:t>
            </a:r>
            <a:r>
              <a:rPr lang="en-US" sz="3200" b="1" dirty="0"/>
              <a:t> → multiple Alerts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A9EE9E-3073-7E11-3AA5-F77C3B48A97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 flipV="1">
            <a:off x="10450286" y="5879590"/>
            <a:ext cx="827010" cy="292609"/>
          </a:xfrm>
        </p:spPr>
        <p:txBody>
          <a:bodyPr>
            <a:normAutofit fontScale="85000" lnSpcReduction="20000"/>
          </a:bodyPr>
          <a:lstStyle/>
          <a:p>
            <a:r>
              <a:rPr lang="ar-EG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9500A-4B75-29F9-CE37-C3E13D6A5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1475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AE473-C912-50CF-847C-8CA862D6B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121" y="595618"/>
            <a:ext cx="2382473" cy="914400"/>
          </a:xfrm>
        </p:spPr>
        <p:txBody>
          <a:bodyPr/>
          <a:lstStyle/>
          <a:p>
            <a:r>
              <a:rPr lang="en-US" dirty="0"/>
              <a:t>Dashboard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A6D78-56C8-AB48-8C2B-A61716BB8E9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ar-EG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4ECEB-D922-E65D-6244-513093CC0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1" name="Content Placeholder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B3825C9-5FE4-796A-5F2E-90C59772C3C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075340" y="1719630"/>
            <a:ext cx="6729413" cy="2902059"/>
          </a:xfrm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F1E71FE4-F72B-DA72-C1EA-1CFBD4363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960" y="2336522"/>
            <a:ext cx="435151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Real-time traffic and weather monitoring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Interactive and dynamic visualizations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City-based traffic &amp; weather analysis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Live congestion and incident detection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Performance KPIs and trend analysis</a:t>
            </a:r>
          </a:p>
        </p:txBody>
      </p:sp>
    </p:spTree>
    <p:extLst>
      <p:ext uri="{BB962C8B-B14F-4D97-AF65-F5344CB8AC3E}">
        <p14:creationId xmlns:p14="http://schemas.microsoft.com/office/powerpoint/2010/main" val="874885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51A00F-636C-0C32-F20B-F0D8C1D0D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Results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85895D-4BD7-BE8E-26F9-08AFBA0E1F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2800" b="1" dirty="0"/>
              <a:t>- Latency: &lt; 10 seconds</a:t>
            </a:r>
          </a:p>
          <a:p>
            <a:r>
              <a:rPr lang="en-US" sz="2800" b="1" dirty="0"/>
              <a:t>- Accuracy: &gt; 95%</a:t>
            </a:r>
          </a:p>
          <a:p>
            <a:r>
              <a:rPr lang="en-US" sz="2800" b="1" dirty="0"/>
              <a:t>- Real-time refresh every 5 seconds</a:t>
            </a:r>
          </a:p>
          <a:p>
            <a:r>
              <a:rPr lang="en-US" sz="2800" b="1" dirty="0"/>
              <a:t>- Congestion detected in real-time</a:t>
            </a:r>
          </a:p>
          <a:p>
            <a:pPr marL="0" indent="0">
              <a:buNone/>
            </a:pPr>
            <a:endParaRPr lang="en-US" sz="4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9CADE-F860-26C8-6F19-7B91A2AAA3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6995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47FA779-54E0-5A6D-B89A-8E5C9E6213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dirty="0"/>
              <a:t>Challenges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CFF4055-1D76-59ED-966C-BA56BA5A6A3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dirty="0"/>
              <a:t>- API rate limits</a:t>
            </a:r>
          </a:p>
          <a:p>
            <a:r>
              <a:rPr lang="en-US" dirty="0"/>
              <a:t>- Stream Analytics job errors</a:t>
            </a:r>
          </a:p>
          <a:p>
            <a:r>
              <a:rPr lang="en-US" dirty="0"/>
              <a:t>- Handling missing or incomplete data</a:t>
            </a:r>
          </a:p>
          <a:p>
            <a:r>
              <a:rPr lang="en-US" dirty="0"/>
              <a:t>- Dashboard performance with large datasets</a:t>
            </a:r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9395D-49B2-FA0E-42AC-386F7442201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30013" y="5880100"/>
            <a:ext cx="661987" cy="895350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7C7813-2BA4-C961-3F23-B52D72F5C36E}"/>
              </a:ext>
            </a:extLst>
          </p:cNvPr>
          <p:cNvSpPr txBox="1"/>
          <p:nvPr/>
        </p:nvSpPr>
        <p:spPr>
          <a:xfrm flipH="1">
            <a:off x="621793" y="2828836"/>
            <a:ext cx="292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5610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96DD3C-EBDD-5E36-D1F7-3D0C64DE7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727" y="1812022"/>
            <a:ext cx="3343265" cy="461396"/>
          </a:xfrm>
        </p:spPr>
        <p:txBody>
          <a:bodyPr/>
          <a:lstStyle/>
          <a:p>
            <a:r>
              <a:rPr lang="en-US" sz="4000" dirty="0"/>
              <a:t>Our Team </a:t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2CC727-87CB-3BD2-311A-B4A8DE4BEED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1573" y="1568741"/>
            <a:ext cx="3867912" cy="5029200"/>
          </a:xfrm>
        </p:spPr>
        <p:txBody>
          <a:bodyPr>
            <a:noAutofit/>
          </a:bodyPr>
          <a:lstStyle/>
          <a:p>
            <a:r>
              <a:rPr lang="en-US" b="1" dirty="0"/>
              <a:t>- Abdelhakim Abdelaziz:</a:t>
            </a:r>
          </a:p>
          <a:p>
            <a:r>
              <a:rPr lang="en-US" b="1" dirty="0"/>
              <a:t>- Ahmed Mostafa</a:t>
            </a:r>
          </a:p>
          <a:p>
            <a:r>
              <a:rPr lang="en-US" b="1" dirty="0"/>
              <a:t>- Sarah Mohamed</a:t>
            </a:r>
          </a:p>
          <a:p>
            <a:r>
              <a:rPr lang="en-US" b="1" dirty="0"/>
              <a:t>- Shahd Mohamed</a:t>
            </a:r>
          </a:p>
          <a:p>
            <a:r>
              <a:rPr lang="en-US" b="1" dirty="0"/>
              <a:t>- </a:t>
            </a:r>
            <a:r>
              <a:rPr lang="en-US" b="1" dirty="0" err="1"/>
              <a:t>Wessal</a:t>
            </a:r>
            <a:r>
              <a:rPr lang="en-US" b="1" dirty="0"/>
              <a:t> Osama</a:t>
            </a:r>
          </a:p>
          <a:p>
            <a:endParaRPr lang="en-US" sz="2800" b="1" dirty="0"/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DB5B8866-C735-A573-3251-F1BA96655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61" y="101416"/>
            <a:ext cx="1624156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Content Placeholder 7" descr="A logo of a globe with a graduation cap&#10;&#10;AI-generated content may be incorrect.">
            <a:extLst>
              <a:ext uri="{FF2B5EF4-FFF2-40B4-BE49-F238E27FC236}">
                <a16:creationId xmlns:a16="http://schemas.microsoft.com/office/drawing/2014/main" id="{48722B08-20EF-8D77-85B3-D79B05477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0932" y="-104940"/>
            <a:ext cx="1486107" cy="146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45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25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0F9F8F-F7CC-BB63-348E-8B1D63A99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Future Improvements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4B7DA8-B4E4-71C2-3186-A10725F19A8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r>
              <a:rPr lang="en-US" sz="2800" b="1" dirty="0"/>
              <a:t>- Add ML-based anomaly detection</a:t>
            </a:r>
          </a:p>
          <a:p>
            <a:r>
              <a:rPr lang="en-US" sz="2800" b="1" dirty="0"/>
              <a:t>- Enrich data (weather, lane info)</a:t>
            </a:r>
          </a:p>
          <a:p>
            <a:r>
              <a:rPr lang="en-US" sz="2800" b="1" dirty="0"/>
              <a:t>- Traffic forecasting</a:t>
            </a:r>
          </a:p>
          <a:p>
            <a:r>
              <a:rPr lang="en-US" sz="2800" b="1" dirty="0"/>
              <a:t>- Improve security and optimize Azure costs</a:t>
            </a:r>
          </a:p>
          <a:p>
            <a:endParaRPr lang="en-US" sz="4000" b="1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ECC9950-979F-B51B-6B1C-503AEA951A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6096" r="260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41644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E05EDE5-F64E-8C05-99DE-BA2BDB2E1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-440871"/>
            <a:ext cx="10360152" cy="2843784"/>
          </a:xfrm>
        </p:spPr>
        <p:txBody>
          <a:bodyPr/>
          <a:lstStyle/>
          <a:p>
            <a:r>
              <a:rPr lang="en-US" sz="8000" b="1" dirty="0"/>
              <a:t>Conclusion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BC336B4-C1BF-CE93-71C9-D0274BE5AA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25290" y="2960461"/>
            <a:ext cx="8109772" cy="2644775"/>
          </a:xfrm>
        </p:spPr>
        <p:txBody>
          <a:bodyPr>
            <a:normAutofit/>
          </a:bodyPr>
          <a:lstStyle/>
          <a:p>
            <a:r>
              <a:rPr lang="en-US" sz="3200" b="1" dirty="0"/>
              <a:t>- Solves a real-world traffic problem</a:t>
            </a:r>
          </a:p>
          <a:p>
            <a:r>
              <a:rPr lang="en-US" sz="3200" b="1" dirty="0"/>
              <a:t>- Real-time monitoring and alerting</a:t>
            </a:r>
          </a:p>
          <a:p>
            <a:r>
              <a:rPr lang="en-US" sz="3200" b="1" dirty="0"/>
              <a:t>- Scalable architecture on Azure</a:t>
            </a:r>
          </a:p>
          <a:p>
            <a:r>
              <a:rPr lang="en-US" sz="3200" b="1" dirty="0"/>
              <a:t>- Ready for wider deployment</a:t>
            </a:r>
          </a:p>
          <a:p>
            <a:endParaRPr lang="en-US" sz="32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FBCA6-47E7-D25A-A0FB-D0565A57E7A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30013" y="5880100"/>
            <a:ext cx="661987" cy="895350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38A14E-85E7-33B5-454C-959ECABCD33C}"/>
              </a:ext>
            </a:extLst>
          </p:cNvPr>
          <p:cNvSpPr txBox="1"/>
          <p:nvPr/>
        </p:nvSpPr>
        <p:spPr>
          <a:xfrm>
            <a:off x="3441246" y="4548097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1137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4522" y="620486"/>
            <a:ext cx="5641848" cy="5029200"/>
          </a:xfrm>
        </p:spPr>
        <p:txBody>
          <a:bodyPr/>
          <a:lstStyle/>
          <a:p>
            <a:r>
              <a:rPr lang="en-US" sz="6000" b="1" dirty="0"/>
              <a:t>thank you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156370" y="4620986"/>
            <a:ext cx="560397" cy="1322614"/>
          </a:xfrm>
        </p:spPr>
        <p:txBody>
          <a:bodyPr anchor="ctr"/>
          <a:lstStyle/>
          <a:p>
            <a:r>
              <a:rPr lang="ar-EG" dirty="0"/>
              <a:t>.</a:t>
            </a:r>
            <a:endParaRPr lang="en-US" dirty="0"/>
          </a:p>
        </p:txBody>
      </p:sp>
      <p:pic>
        <p:nvPicPr>
          <p:cNvPr id="2" name="Content Placeholder 7" descr="A logo of a globe with a graduation cap&#10;&#10;AI-generated content may be incorrect.">
            <a:extLst>
              <a:ext uri="{FF2B5EF4-FFF2-40B4-BE49-F238E27FC236}">
                <a16:creationId xmlns:a16="http://schemas.microsoft.com/office/drawing/2014/main" id="{4E7789D3-93C9-6191-3403-0B3990185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7275" y="-29439"/>
            <a:ext cx="1486107" cy="1467055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5734F62C-EEAC-945A-841E-14AAA5231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961" y="101416"/>
            <a:ext cx="1624156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EE45-3924-5A20-4FDE-7EA6BBEBD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5641848" cy="5029200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4B52B5E-394A-EED6-2AE8-A3C05FD649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25638" r="256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BB5612-CF60-CDBB-8EB9-A597BC421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277" y="484633"/>
            <a:ext cx="10360152" cy="914400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Modern cities suffer from severe traffic congestion, delays, and inconsistent traffic flow.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47FD4A5-A46B-DCF3-12E5-F95C1E59877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71335" y="1816286"/>
            <a:ext cx="4576953" cy="3877055"/>
          </a:xfrm>
        </p:spPr>
        <p:txBody>
          <a:bodyPr>
            <a:normAutofit/>
          </a:bodyPr>
          <a:lstStyle/>
          <a:p>
            <a:r>
              <a:rPr lang="en-US" sz="2400" b="1" dirty="0"/>
              <a:t>Why it happens:</a:t>
            </a:r>
          </a:p>
          <a:p>
            <a:r>
              <a:rPr lang="en-US" sz="2400" b="1" dirty="0"/>
              <a:t>No real-time monitoring system for roads.</a:t>
            </a:r>
          </a:p>
          <a:p>
            <a:r>
              <a:rPr lang="en-US" sz="2400" b="1" dirty="0"/>
              <a:t>Traditional traffic systems provide outdated or slow information.</a:t>
            </a:r>
          </a:p>
          <a:p>
            <a:r>
              <a:rPr lang="en-US" sz="2400" b="1" dirty="0"/>
              <a:t>Delayed detection of accidents, road closures, and congestion.</a:t>
            </a:r>
          </a:p>
          <a:p>
            <a:r>
              <a:rPr lang="en-US" sz="2400" b="1" dirty="0"/>
              <a:t>Limited integration between traffic data sources.</a:t>
            </a:r>
          </a:p>
          <a:p>
            <a:endParaRPr lang="en-US" sz="2400" b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1EBC55-29BA-3464-64C4-610B087AAFB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49200" y="1816287"/>
            <a:ext cx="4576953" cy="3877055"/>
          </a:xfrm>
        </p:spPr>
        <p:txBody>
          <a:bodyPr/>
          <a:lstStyle/>
          <a:p>
            <a:r>
              <a:rPr lang="en-US" sz="2400" b="1" dirty="0"/>
              <a:t>Impact on society:</a:t>
            </a:r>
          </a:p>
          <a:p>
            <a:r>
              <a:rPr lang="en-US" sz="2400" b="1" dirty="0"/>
              <a:t>Longer travel time and wasted fuel.</a:t>
            </a:r>
          </a:p>
          <a:p>
            <a:r>
              <a:rPr lang="en-US" sz="2400" b="1" dirty="0"/>
              <a:t>Higher rate of accidents and emergency delays.</a:t>
            </a:r>
          </a:p>
          <a:p>
            <a:r>
              <a:rPr lang="en-US" sz="2400" b="1" dirty="0"/>
              <a:t>Reduced productivity and city efficiency.</a:t>
            </a:r>
          </a:p>
          <a:p>
            <a:r>
              <a:rPr lang="en-US" sz="2400" b="1" dirty="0"/>
              <a:t>Increased stress and poor commuter experience</a:t>
            </a:r>
            <a:r>
              <a:rPr lang="en-US" b="1" dirty="0"/>
              <a:t>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18548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583" y="406908"/>
            <a:ext cx="5449824" cy="3538728"/>
          </a:xfrm>
        </p:spPr>
        <p:txBody>
          <a:bodyPr anchor="b"/>
          <a:lstStyle/>
          <a:p>
            <a:r>
              <a:rPr lang="en-US" dirty="0"/>
              <a:t>Proposed Solution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00EBDF4-3413-FCF9-2E25-9A254A61F23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827204" y="4681728"/>
            <a:ext cx="5449824" cy="1280160"/>
          </a:xfrm>
        </p:spPr>
        <p:txBody>
          <a:bodyPr/>
          <a:lstStyle/>
          <a:p>
            <a:r>
              <a:rPr lang="ar-EG" dirty="0"/>
              <a:t>.</a:t>
            </a: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4F0D7A3-BA29-E6AD-52E8-C935BF4C427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22035" r="22035"/>
          <a:stretch>
            <a:fillRect/>
          </a:stretch>
        </p:blipFill>
        <p:spPr>
          <a:xfrm>
            <a:off x="0" y="406908"/>
            <a:ext cx="5046134" cy="6596220"/>
          </a:xfrm>
        </p:spPr>
      </p:pic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Our Solution:</a:t>
            </a:r>
            <a:br>
              <a:rPr lang="en-US" sz="2000" dirty="0"/>
            </a:br>
            <a:r>
              <a:rPr lang="en-US" sz="2000" dirty="0"/>
              <a:t>A real-time traffic analytics system built on Microsoft Azure that monitors live traffic conditions, detects congestion, and sends instant alerts.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FDA37B-399A-B9F0-7A7D-2A891EB7FFA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4410674"/>
          </a:xfrm>
        </p:spPr>
        <p:txBody>
          <a:bodyPr>
            <a:noAutofit/>
          </a:bodyPr>
          <a:lstStyle/>
          <a:p>
            <a:r>
              <a:rPr lang="en-US" sz="1800" b="1" dirty="0"/>
              <a:t>How it works:</a:t>
            </a:r>
          </a:p>
          <a:p>
            <a:r>
              <a:rPr lang="en-US" sz="1800" b="1" dirty="0"/>
              <a:t>Collects live traffic &amp; weather data from external APIs.</a:t>
            </a:r>
          </a:p>
          <a:p>
            <a:r>
              <a:rPr lang="en-US" sz="1800" b="1" dirty="0"/>
              <a:t>Streams the data into Azure Event Hub continuously.</a:t>
            </a:r>
          </a:p>
          <a:p>
            <a:r>
              <a:rPr lang="en-US" sz="1800" b="1" dirty="0"/>
              <a:t>Processes it in real-time using Azure Stream Analytics.</a:t>
            </a:r>
          </a:p>
          <a:p>
            <a:r>
              <a:rPr lang="en-US" sz="1800" b="1" dirty="0"/>
              <a:t>Detects congestion, anomalies, road incidents, and speed drops.</a:t>
            </a:r>
          </a:p>
          <a:p>
            <a:r>
              <a:rPr lang="en-US" sz="1800" b="1" dirty="0"/>
              <a:t>Stores processed data in Azure SQL for reporting.</a:t>
            </a:r>
          </a:p>
          <a:p>
            <a:r>
              <a:rPr lang="en-US" sz="1800" b="1" dirty="0"/>
              <a:t>Displays everything instantly on a Power BI live dashboard.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274F45-20E3-DB01-6B7F-7669CF84C75E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1800" b="1" dirty="0"/>
              <a:t>Why this solution:</a:t>
            </a:r>
          </a:p>
          <a:p>
            <a:r>
              <a:rPr lang="en-US" sz="1800" b="1" dirty="0"/>
              <a:t>Fast, scalable, cloud-based, and highly reliable.</a:t>
            </a:r>
          </a:p>
          <a:p>
            <a:r>
              <a:rPr lang="en-US" sz="1800" b="1" dirty="0"/>
              <a:t>Provides real-time insights instead of delayed reports.</a:t>
            </a:r>
          </a:p>
          <a:p>
            <a:r>
              <a:rPr lang="en-US" sz="1800" b="1" dirty="0"/>
              <a:t>Helps users and authorities make quicker decisions.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CD348E-9357-0442-4555-AF6B4AFE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8" grpId="0" build="p"/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2A3D95EF-8A67-7F71-37EF-9EB02511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2843784"/>
          </a:xfrm>
        </p:spPr>
        <p:txBody>
          <a:bodyPr anchor="b"/>
          <a:lstStyle/>
          <a:p>
            <a:r>
              <a:rPr lang="en-US" dirty="0"/>
              <a:t>SDGs (Goals Supported)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7846849-DC0A-EE3B-2E5E-D669EC1273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41114" y="3825875"/>
            <a:ext cx="8109772" cy="2644775"/>
          </a:xfrm>
        </p:spPr>
        <p:txBody>
          <a:bodyPr/>
          <a:lstStyle/>
          <a:p>
            <a:r>
              <a:rPr lang="ar-EG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49404F1-8E94-7D3D-71E2-A1A4B7CBC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4A3718F-D67C-255A-4B64-BA379609FCD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783772"/>
            <a:ext cx="9405257" cy="5132396"/>
          </a:xfrm>
        </p:spPr>
        <p:txBody>
          <a:bodyPr>
            <a:normAutofit/>
          </a:bodyPr>
          <a:lstStyle/>
          <a:p>
            <a:r>
              <a:rPr lang="en-GB" sz="3200" b="1" dirty="0"/>
              <a:t>Real-Time Traffic Analytics</a:t>
            </a:r>
            <a:r>
              <a:rPr lang="en-GB" sz="3200" dirty="0"/>
              <a:t> supports:</a:t>
            </a:r>
          </a:p>
          <a:p>
            <a:endParaRPr lang="ar-EG" sz="2400" dirty="0"/>
          </a:p>
          <a:p>
            <a:r>
              <a:rPr lang="en-GB" sz="2400" dirty="0"/>
              <a:t> </a:t>
            </a:r>
            <a:r>
              <a:rPr lang="en-GB" sz="2400" b="1" dirty="0"/>
              <a:t>SDG 9 – Industry, Innovation &amp; Infrastructure</a:t>
            </a:r>
            <a:br>
              <a:rPr lang="en-GB" sz="2400" dirty="0"/>
            </a:br>
            <a:r>
              <a:rPr lang="en-GB" sz="2400" dirty="0"/>
              <a:t>Smart traffic systems using real-time data</a:t>
            </a:r>
          </a:p>
          <a:p>
            <a:endParaRPr lang="ar-EG" sz="2400" dirty="0"/>
          </a:p>
          <a:p>
            <a:r>
              <a:rPr lang="en-GB" sz="2400" dirty="0"/>
              <a:t> </a:t>
            </a:r>
            <a:r>
              <a:rPr lang="en-GB" sz="2400" b="1" dirty="0"/>
              <a:t>SDG 11 – Sustainable Cities &amp; Communities</a:t>
            </a:r>
            <a:br>
              <a:rPr lang="en-GB" sz="2400" dirty="0"/>
            </a:br>
            <a:r>
              <a:rPr lang="en-GB" sz="2400" dirty="0"/>
              <a:t>Safer roads, less congestion, better mobility</a:t>
            </a:r>
          </a:p>
          <a:p>
            <a:endParaRPr lang="ar-EG" sz="2400" dirty="0"/>
          </a:p>
          <a:p>
            <a:r>
              <a:rPr lang="en-GB" sz="2400" dirty="0"/>
              <a:t> </a:t>
            </a:r>
            <a:r>
              <a:rPr lang="en-GB" sz="2400" b="1" dirty="0"/>
              <a:t>SDG 13 – Climate Action</a:t>
            </a:r>
            <a:br>
              <a:rPr lang="en-GB" sz="2400" dirty="0"/>
            </a:br>
            <a:r>
              <a:rPr lang="en-GB" sz="2400" dirty="0"/>
              <a:t>Lower emissions by reducing traffic congestion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2F3CEF66-C6D7-C765-24E7-1DCFB38FE51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/>
          <a:p>
            <a:r>
              <a:rPr lang="ar-EG" dirty="0"/>
              <a:t>.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5BAC3D-60A1-816B-5C79-2E8B6D980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06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5044F7-BD97-2FDE-4E33-A565BCF0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04157"/>
            <a:ext cx="9421586" cy="1224643"/>
          </a:xfrm>
        </p:spPr>
        <p:txBody>
          <a:bodyPr/>
          <a:lstStyle/>
          <a:p>
            <a:r>
              <a:rPr lang="en-US" sz="5400" dirty="0"/>
              <a:t>System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97F60-88E2-C430-D52B-6604405AD55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/>
          <a:p>
            <a:r>
              <a:rPr lang="en-GB" sz="2400" dirty="0"/>
              <a:t>Real-time data is collected from external traffic and weather services.</a:t>
            </a:r>
          </a:p>
          <a:p>
            <a:r>
              <a:rPr lang="en-GB" sz="2400" dirty="0"/>
              <a:t>Python handles data ingestion and sends streaming events to Azure Event Hub.</a:t>
            </a:r>
          </a:p>
          <a:p>
            <a:r>
              <a:rPr lang="en-GB" sz="2400" dirty="0"/>
              <a:t>Azure Stream Analytics processes and transforms the incoming data in real time.</a:t>
            </a:r>
          </a:p>
          <a:p>
            <a:r>
              <a:rPr lang="en-GB" sz="2400" dirty="0"/>
              <a:t>Cleaned and structured data is stored in Azure SQL Database.</a:t>
            </a:r>
          </a:p>
          <a:p>
            <a:r>
              <a:rPr lang="en-GB" sz="2400" dirty="0"/>
              <a:t>Power BI connects to the database to visualize insights and monitor performance.</a:t>
            </a:r>
          </a:p>
          <a:p>
            <a:endParaRPr lang="en-US" sz="2400" b="1" dirty="0"/>
          </a:p>
        </p:txBody>
      </p:sp>
      <p:pic>
        <p:nvPicPr>
          <p:cNvPr id="20" name="Picture 19" descr="A screenshot of a phone&#10;&#10;AI-generated content may be incorrect.">
            <a:extLst>
              <a:ext uri="{FF2B5EF4-FFF2-40B4-BE49-F238E27FC236}">
                <a16:creationId xmlns:a16="http://schemas.microsoft.com/office/drawing/2014/main" id="{FBE82073-4F8F-647A-0780-E5A0EB9E9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927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9098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 build="p"/>
    </p:bldLst>
  </p:timing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64407_win32_SD_v20" id="{3EA9D323-E7D5-42E3-83AA-4E89B21FB6B6}" vid="{BDF16A16-3A0E-4332-958C-C5797045A0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{B149095E-D27D-42DC-B7EF-18C58A783B3C}TF1ed9553b-00c4-4092-846a-c8f7f2908f3beecd942f_win32-8e33096c3cfc</Template>
  <TotalTime>337</TotalTime>
  <Words>739</Words>
  <Application>Microsoft Office PowerPoint</Application>
  <PresentationFormat>Widescreen</PresentationFormat>
  <Paragraphs>129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 Black</vt:lpstr>
      <vt:lpstr>Calibri</vt:lpstr>
      <vt:lpstr>Courier New</vt:lpstr>
      <vt:lpstr>Gill Sans Nova Light</vt:lpstr>
      <vt:lpstr>Sagona Book</vt:lpstr>
      <vt:lpstr>Custom</vt:lpstr>
      <vt:lpstr>Real-Time Traffic Analytics (Graduation project(  </vt:lpstr>
      <vt:lpstr>Our Team  </vt:lpstr>
      <vt:lpstr>Problem Statement</vt:lpstr>
      <vt:lpstr> Modern cities suffer from severe traffic congestion, delays, and inconsistent traffic flow.</vt:lpstr>
      <vt:lpstr>Proposed Solution</vt:lpstr>
      <vt:lpstr>Our Solution: A real-time traffic analytics system built on Microsoft Azure that monitors live traffic conditions, detects congestion, and sends instant alerts.</vt:lpstr>
      <vt:lpstr>SDGs (Goals Supported)</vt:lpstr>
      <vt:lpstr>  </vt:lpstr>
      <vt:lpstr>System Architecture</vt:lpstr>
      <vt:lpstr>Data Flow (DFD Level 0 / Level 1) </vt:lpstr>
      <vt:lpstr>APIs Used </vt:lpstr>
      <vt:lpstr>External APIs  TomTom APIs: Geocoding, Traffic Flow, and Live Traffic Incidents  OpenWeather API: Real-time Weather Data (Temperature, Humidity, Wind) </vt:lpstr>
      <vt:lpstr>Technologies Used </vt:lpstr>
      <vt:lpstr>- Python:  For API integration and data processing  - Azure Event Hub:  For real-time data ingestion  - Azure Stream Analytics:  For real-time data analysis  - Azure SQL Database:  For data storage  - Power BI:  For dashboard visualization and alerts</vt:lpstr>
      <vt:lpstr>Stream Analytics Logic </vt:lpstr>
      <vt:lpstr>Database Design</vt:lpstr>
      <vt:lpstr>Dashboard</vt:lpstr>
      <vt:lpstr>Results</vt:lpstr>
      <vt:lpstr>Challenges</vt:lpstr>
      <vt:lpstr>Future Improvements 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Shahd Muhammad Jumah Abdel Baqi</dc:creator>
  <cp:lastModifiedBy>Shahd Muhammad Jumah Abdel Baqi</cp:lastModifiedBy>
  <cp:revision>4</cp:revision>
  <dcterms:created xsi:type="dcterms:W3CDTF">2025-11-29T14:33:49Z</dcterms:created>
  <dcterms:modified xsi:type="dcterms:W3CDTF">2025-12-09T15:48:24Z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